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2" r:id="rId5"/>
    <p:sldId id="293" r:id="rId6"/>
    <p:sldId id="265" r:id="rId7"/>
    <p:sldId id="305" r:id="rId8"/>
    <p:sldId id="314" r:id="rId9"/>
    <p:sldId id="300" r:id="rId10"/>
    <p:sldId id="304" r:id="rId11"/>
    <p:sldId id="296" r:id="rId12"/>
    <p:sldId id="286" r:id="rId13"/>
    <p:sldId id="278" r:id="rId14"/>
    <p:sldId id="313" r:id="rId15"/>
    <p:sldId id="285" r:id="rId16"/>
    <p:sldId id="306" r:id="rId17"/>
    <p:sldId id="287" r:id="rId18"/>
    <p:sldId id="279" r:id="rId19"/>
    <p:sldId id="290" r:id="rId20"/>
    <p:sldId id="299" r:id="rId21"/>
    <p:sldId id="288" r:id="rId22"/>
    <p:sldId id="310" r:id="rId23"/>
    <p:sldId id="280" r:id="rId24"/>
    <p:sldId id="301" r:id="rId25"/>
    <p:sldId id="309" r:id="rId26"/>
    <p:sldId id="291" r:id="rId27"/>
    <p:sldId id="303" r:id="rId28"/>
    <p:sldId id="312" r:id="rId29"/>
    <p:sldId id="289" r:id="rId30"/>
    <p:sldId id="281" r:id="rId31"/>
    <p:sldId id="28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6383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14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038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20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48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52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46599-557B-4385-A290-7AA30148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93B69D-8808-4E71-B389-8C53371B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8ECE8-05AC-44E9-AFD9-400CD500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A47E9-CC8D-4665-A317-0CC53EF56846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6D4DE-E53A-4957-B083-F36946976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993B2-7B6C-48CE-A34D-385067BE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84BE-DF5E-44ED-9BBC-DB2AB9BDC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39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178722" y="5301208"/>
            <a:ext cx="4480969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en-US"/>
              <a:t>Team Americano</a:t>
            </a: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ko-KR" altLang="ko-KR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정혜연</a:t>
            </a:r>
            <a:r>
              <a:rPr lang="en-US" altLang="ko-KR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윤태웅</a:t>
            </a:r>
            <a:r>
              <a:rPr lang="en-US" altLang="ko-KR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장현진</a:t>
            </a:r>
            <a:r>
              <a:rPr lang="en-US" altLang="ko-KR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유정균</a:t>
            </a:r>
            <a:r>
              <a:rPr lang="en-US" altLang="ko-KR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박준영</a:t>
            </a:r>
            <a:r>
              <a:rPr lang="en-US" altLang="ko-KR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>
                <a:ea typeface="맑은 고딕" panose="020B0503020000020004" pitchFamily="50" charset="-127"/>
                <a:cs typeface="Times New Roman" panose="02020603050405020304" pitchFamily="18" charset="0"/>
              </a:rPr>
              <a:t>홍주영</a:t>
            </a:r>
            <a:endParaRPr lang="en-US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endParaRPr/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SSD Project</a:t>
            </a:r>
            <a:endParaRPr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/>
              <a:t>Code Review Agent 6</a:t>
            </a:r>
            <a:r>
              <a:rPr lang="ko-KR" altLang="en-US"/>
              <a:t>차 </a:t>
            </a:r>
            <a:r>
              <a:rPr lang="en-US" altLang="ko-KR"/>
              <a:t>A</a:t>
            </a:r>
            <a:r>
              <a:rPr lang="ko-KR" altLang="en-US"/>
              <a:t>팀</a:t>
            </a:r>
            <a:endParaRPr/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/>
              <a:t>2024. 7. 12</a:t>
            </a:r>
            <a:endParaRPr/>
          </a:p>
        </p:txBody>
      </p: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80EDA335-B58B-48AC-8CFD-CA8CAA6B7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7268" y="191338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6090C-AE41-4D77-9CC9-BBF78727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Class Diagram (Test Shell &amp; Logger)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5B20F4-A966-4742-BC3C-CC96B37C2342}"/>
              </a:ext>
            </a:extLst>
          </p:cNvPr>
          <p:cNvGrpSpPr/>
          <p:nvPr/>
        </p:nvGrpSpPr>
        <p:grpSpPr>
          <a:xfrm>
            <a:off x="1717029" y="1179875"/>
            <a:ext cx="8764162" cy="5402835"/>
            <a:chOff x="1333570" y="1278195"/>
            <a:chExt cx="8764162" cy="5402835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82F6B0CD-E31E-4F53-97F6-EE6DF45B6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859" y="1356852"/>
              <a:ext cx="7655932" cy="5324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8CACDFB-3CC1-41ED-93D8-B0DEE23C8D41}"/>
                </a:ext>
              </a:extLst>
            </p:cNvPr>
            <p:cNvSpPr/>
            <p:nvPr/>
          </p:nvSpPr>
          <p:spPr>
            <a:xfrm>
              <a:off x="2231918" y="4941560"/>
              <a:ext cx="2005785" cy="1739469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8C9FC3-0E03-4921-A18C-8FC0E607407A}"/>
                </a:ext>
              </a:extLst>
            </p:cNvPr>
            <p:cNvSpPr txBox="1"/>
            <p:nvPr/>
          </p:nvSpPr>
          <p:spPr>
            <a:xfrm>
              <a:off x="1333570" y="4604287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SingleTone</a:t>
              </a:r>
              <a:r>
                <a:rPr lang="en-US" altLang="ko-KR" b="1" dirty="0">
                  <a:solidFill>
                    <a:srgbClr val="FF0000"/>
                  </a:solidFill>
                </a:rPr>
                <a:t> Pattern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9694DF8-9174-4CBC-A83F-0B4B2AEFED88}"/>
                </a:ext>
              </a:extLst>
            </p:cNvPr>
            <p:cNvSpPr/>
            <p:nvPr/>
          </p:nvSpPr>
          <p:spPr>
            <a:xfrm>
              <a:off x="8013293" y="1278195"/>
              <a:ext cx="2084439" cy="3008669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29BDAB-A96B-497E-93EA-8647D91E4AB5}"/>
                </a:ext>
              </a:extLst>
            </p:cNvPr>
            <p:cNvSpPr txBox="1"/>
            <p:nvPr/>
          </p:nvSpPr>
          <p:spPr>
            <a:xfrm>
              <a:off x="8148052" y="4361909"/>
              <a:ext cx="1814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SingleTone</a:t>
              </a:r>
              <a:r>
                <a:rPr lang="en-US" altLang="ko-KR" b="1" dirty="0">
                  <a:solidFill>
                    <a:srgbClr val="FF0000"/>
                  </a:solidFill>
                </a:rPr>
                <a:t> Pattern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95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E55C4F-0348-46ED-AE37-BD1F3F0651EB}"/>
              </a:ext>
            </a:extLst>
          </p:cNvPr>
          <p:cNvSpPr txBox="1"/>
          <p:nvPr/>
        </p:nvSpPr>
        <p:spPr>
          <a:xfrm flipH="1">
            <a:off x="164587" y="171168"/>
            <a:ext cx="8723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신규 테스트 작성 시 </a:t>
            </a:r>
            <a:r>
              <a:rPr lang="ko-KR" altLang="en-US" sz="3200" dirty="0" err="1"/>
              <a:t>재빌드</a:t>
            </a:r>
            <a:r>
              <a:rPr lang="ko-KR" altLang="en-US" sz="3200" dirty="0"/>
              <a:t> 이슈 해결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84F58-FD7E-431A-840A-7ACCE4E2CA26}"/>
              </a:ext>
            </a:extLst>
          </p:cNvPr>
          <p:cNvSpPr txBox="1"/>
          <p:nvPr/>
        </p:nvSpPr>
        <p:spPr>
          <a:xfrm>
            <a:off x="164586" y="737603"/>
            <a:ext cx="948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사용자는 </a:t>
            </a:r>
            <a:r>
              <a:rPr lang="ko-KR" altLang="en-US" b="1" dirty="0"/>
              <a:t>지정된 포맷</a:t>
            </a:r>
            <a:r>
              <a:rPr lang="ko-KR" altLang="en-US" dirty="0"/>
              <a:t>으로 </a:t>
            </a:r>
            <a:r>
              <a:rPr lang="en-US" altLang="ko-KR" b="1" dirty="0" err="1"/>
              <a:t>test_scenario.json</a:t>
            </a:r>
            <a:r>
              <a:rPr lang="en-US" altLang="ko-KR" b="1" dirty="0"/>
              <a:t> </a:t>
            </a:r>
            <a:r>
              <a:rPr lang="ko-KR" altLang="en-US" b="1" dirty="0"/>
              <a:t>파일 작성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프로그램은 파일을 </a:t>
            </a:r>
            <a:r>
              <a:rPr lang="ko-KR" altLang="en-US" b="1" dirty="0"/>
              <a:t>해석</a:t>
            </a:r>
            <a:r>
              <a:rPr lang="en-US" altLang="ko-KR" b="1" dirty="0"/>
              <a:t>/</a:t>
            </a:r>
            <a:r>
              <a:rPr lang="ko-KR" altLang="en-US" b="1" dirty="0"/>
              <a:t>테스트 수행하는 것으로 테스트 작성마다 </a:t>
            </a:r>
            <a:r>
              <a:rPr lang="ko-KR" altLang="en-US" b="1" dirty="0" err="1"/>
              <a:t>재빌드</a:t>
            </a:r>
            <a:r>
              <a:rPr lang="ko-KR" altLang="en-US" b="1" dirty="0"/>
              <a:t> 방지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ABD000-A9AD-4072-89DE-D47B3741B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586" y="1420956"/>
            <a:ext cx="3491581" cy="24227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25EC95-2915-4E94-A242-FDB944ACF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87" y="1725782"/>
            <a:ext cx="6378493" cy="4961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D22356-ECE1-40DD-A1F1-5F5F1F23E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858" y="1420956"/>
            <a:ext cx="2530059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3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TDD </a:t>
            </a:r>
            <a:r>
              <a:rPr lang="ko-KR" altLang="en-US"/>
              <a:t>활용 예시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276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6DC2B-16C1-4763-9EB8-0D522AC5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Code Coverage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A8F705-B49E-4835-9D21-15CBA9BA7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31E10F-7F66-47A1-9BDC-25651E245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780" y="1089793"/>
            <a:ext cx="6137324" cy="55856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2AA1E4-BA23-4667-9DD2-0297A7B84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57"/>
          <a:stretch/>
        </p:blipFill>
        <p:spPr>
          <a:xfrm>
            <a:off x="0" y="1089793"/>
            <a:ext cx="5738327" cy="48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09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7B981-DACB-497B-BFAA-8C76BC9A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Red, Green, Refactor </a:t>
            </a:r>
            <a:r>
              <a:rPr lang="ko-KR" altLang="en-US" dirty="0"/>
              <a:t>단계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821E01-5188-48CD-8D0E-DB060CB77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84C19C-CE3C-467A-83C1-C8ECF1E0A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004" y="1282845"/>
            <a:ext cx="3507016" cy="337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EED4A2-63D4-4F86-B66D-C0AB22849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91" y="1430274"/>
            <a:ext cx="3707172" cy="2915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71BEC1-8202-427B-B0AC-A0DCDC024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34" y="1491080"/>
            <a:ext cx="3706757" cy="253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6DC2B-16C1-4763-9EB8-0D522AC59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Test Fixture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3CD206-7167-45B3-B4BE-F0BFA702F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F8BB44-3993-4288-BC5F-41A4D7A58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0"/>
          <a:stretch/>
        </p:blipFill>
        <p:spPr>
          <a:xfrm>
            <a:off x="605980" y="1120429"/>
            <a:ext cx="6129393" cy="56256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3DF210-F08B-4D57-A19C-C52C494C6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47" y="972313"/>
            <a:ext cx="3999433" cy="39634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3005F0-6572-4697-9190-8E39AABB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147" y="5116309"/>
            <a:ext cx="4774578" cy="6664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3112CD-D001-4615-BF4A-8AD38FAC6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148" y="5805885"/>
            <a:ext cx="4774578" cy="6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0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BB425-6C79-48FD-AE4F-80D01FD8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TDD </a:t>
            </a:r>
            <a:r>
              <a:rPr lang="ko-KR" altLang="en-US" dirty="0"/>
              <a:t>를 이용한 </a:t>
            </a:r>
            <a:r>
              <a:rPr lang="en-US" altLang="ko-KR" dirty="0"/>
              <a:t>Unit test </a:t>
            </a:r>
            <a:r>
              <a:rPr lang="ko-KR" altLang="en-US" dirty="0"/>
              <a:t>활용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E36CE-B184-49A3-BC86-99740344B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CC12A-985E-40D1-A0BB-A110CA546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60"/>
          <a:stretch/>
        </p:blipFill>
        <p:spPr bwMode="auto">
          <a:xfrm>
            <a:off x="380094" y="1071967"/>
            <a:ext cx="7250113" cy="345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963B0F8-22CD-44CA-AEB4-035ECC866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5"/>
          <a:stretch/>
        </p:blipFill>
        <p:spPr bwMode="auto">
          <a:xfrm>
            <a:off x="4335907" y="3265714"/>
            <a:ext cx="7250113" cy="340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A39639-978A-47D9-AC18-1DD7079396B5}"/>
              </a:ext>
            </a:extLst>
          </p:cNvPr>
          <p:cNvSpPr/>
          <p:nvPr/>
        </p:nvSpPr>
        <p:spPr>
          <a:xfrm>
            <a:off x="3822970" y="1071968"/>
            <a:ext cx="3807237" cy="2193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CE00F5-E109-4BA5-816D-A255D073A21B}"/>
              </a:ext>
            </a:extLst>
          </p:cNvPr>
          <p:cNvSpPr/>
          <p:nvPr/>
        </p:nvSpPr>
        <p:spPr>
          <a:xfrm>
            <a:off x="7778783" y="3333288"/>
            <a:ext cx="3807237" cy="3067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BC6BBF-FD3D-4FAC-AB88-7B5ECAFBD882}"/>
              </a:ext>
            </a:extLst>
          </p:cNvPr>
          <p:cNvSpPr/>
          <p:nvPr/>
        </p:nvSpPr>
        <p:spPr>
          <a:xfrm>
            <a:off x="979251" y="3333288"/>
            <a:ext cx="1131651" cy="309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6EE601-C26C-47A8-BE1E-76A90D478631}"/>
              </a:ext>
            </a:extLst>
          </p:cNvPr>
          <p:cNvSpPr/>
          <p:nvPr/>
        </p:nvSpPr>
        <p:spPr>
          <a:xfrm>
            <a:off x="4964349" y="5631355"/>
            <a:ext cx="1131651" cy="309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1565D-ADBC-480E-AAF3-91FC80C964EE}"/>
              </a:ext>
            </a:extLst>
          </p:cNvPr>
          <p:cNvCxnSpPr/>
          <p:nvPr/>
        </p:nvCxnSpPr>
        <p:spPr>
          <a:xfrm>
            <a:off x="2130357" y="3667328"/>
            <a:ext cx="2833992" cy="196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7709A4-E0B1-4EB8-A677-0443A14B245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620429" y="2835278"/>
            <a:ext cx="2061973" cy="49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2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Mocking </a:t>
            </a:r>
            <a:r>
              <a:rPr lang="ko-KR" altLang="en-US"/>
              <a:t>활용 예시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478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3D861-0979-4501-A402-6E3F750F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Nand device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49FD13-7347-451E-BE34-6B3EA5767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78C1EC-3475-4C01-AEF0-E5EE4AED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" y="1316376"/>
            <a:ext cx="5419725" cy="4410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97C385-94C9-414A-B42F-E30D22F6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87" y="1316376"/>
            <a:ext cx="5833049" cy="17811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20857E-7143-488B-8F1E-880F2937E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80" y="3257564"/>
            <a:ext cx="5382640" cy="29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16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6E275-E42D-455A-8319-2ABE16B5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FileReader &amp; SSDDriver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87FD8-4163-4D82-A621-EA9E76DAD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A1C801-5A48-4108-8C25-6129A2CF3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" y="1316376"/>
            <a:ext cx="66770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2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/>
              <a:t>조원 소개 및 역할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6E275-E42D-455A-8319-2ABE16B5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SSDDriver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87FD8-4163-4D82-A621-EA9E76DA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055112"/>
            <a:ext cx="10515600" cy="4927686"/>
          </a:xfrm>
        </p:spPr>
        <p:txBody>
          <a:bodyPr/>
          <a:lstStyle/>
          <a:p>
            <a:r>
              <a:rPr lang="en-US" altLang="ko-KR" dirty="0"/>
              <a:t>SSD</a:t>
            </a:r>
            <a:r>
              <a:rPr lang="ko-KR" altLang="en-US" dirty="0"/>
              <a:t>에 직접 쓰는 동작과 </a:t>
            </a:r>
            <a:r>
              <a:rPr lang="en-US" altLang="ko-KR" dirty="0"/>
              <a:t>result.txt</a:t>
            </a:r>
            <a:r>
              <a:rPr lang="ko-KR" altLang="en-US" dirty="0"/>
              <a:t>를 직접 읽는 동작 </a:t>
            </a:r>
            <a:r>
              <a:rPr lang="en-US" altLang="ko-KR" dirty="0"/>
              <a:t>Mocking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F902FD-E8AE-4388-9084-44D3A2A10AA5}"/>
              </a:ext>
            </a:extLst>
          </p:cNvPr>
          <p:cNvGrpSpPr/>
          <p:nvPr/>
        </p:nvGrpSpPr>
        <p:grpSpPr>
          <a:xfrm>
            <a:off x="451508" y="1690915"/>
            <a:ext cx="10707395" cy="1253876"/>
            <a:chOff x="413405" y="748401"/>
            <a:chExt cx="10707395" cy="125387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81C5F3-889B-4DE2-898C-0B403A9370B7}"/>
                </a:ext>
              </a:extLst>
            </p:cNvPr>
            <p:cNvGrpSpPr/>
            <p:nvPr/>
          </p:nvGrpSpPr>
          <p:grpSpPr>
            <a:xfrm>
              <a:off x="413405" y="748401"/>
              <a:ext cx="5189670" cy="1253876"/>
              <a:chOff x="413405" y="748401"/>
              <a:chExt cx="5189670" cy="125387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877748C-0F5D-4EDB-BA5C-7205E78BC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405" y="1164004"/>
                <a:ext cx="5189670" cy="83827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0488BB-DF16-44BC-AF29-95B2422AA28E}"/>
                  </a:ext>
                </a:extLst>
              </p:cNvPr>
              <p:cNvSpPr txBox="1"/>
              <p:nvPr/>
            </p:nvSpPr>
            <p:spPr>
              <a:xfrm>
                <a:off x="413405" y="748401"/>
                <a:ext cx="2788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Product </a:t>
                </a:r>
                <a:r>
                  <a:rPr lang="ko-KR" altLang="en-US" dirty="0"/>
                  <a:t>코드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A0B90E9-7A0B-40CB-A6BA-F6A27DAD3F9D}"/>
                </a:ext>
              </a:extLst>
            </p:cNvPr>
            <p:cNvGrpSpPr/>
            <p:nvPr/>
          </p:nvGrpSpPr>
          <p:grpSpPr>
            <a:xfrm>
              <a:off x="7142815" y="748401"/>
              <a:ext cx="3977985" cy="1055738"/>
              <a:chOff x="7142815" y="748401"/>
              <a:chExt cx="3977985" cy="105573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5FE229C-214B-4B0E-B07B-B09B32F32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2815" y="1164004"/>
                <a:ext cx="3977985" cy="640135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E7F667-CB16-4C67-8593-26E1747C36AE}"/>
                  </a:ext>
                </a:extLst>
              </p:cNvPr>
              <p:cNvSpPr txBox="1"/>
              <p:nvPr/>
            </p:nvSpPr>
            <p:spPr>
              <a:xfrm>
                <a:off x="7142815" y="748401"/>
                <a:ext cx="2788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Mocking </a:t>
                </a:r>
                <a:r>
                  <a:rPr lang="ko-KR" altLang="en-US" dirty="0"/>
                  <a:t>코드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4E5DB90-20F6-40FD-80ED-826CB06F0860}"/>
              </a:ext>
            </a:extLst>
          </p:cNvPr>
          <p:cNvGrpSpPr/>
          <p:nvPr/>
        </p:nvGrpSpPr>
        <p:grpSpPr>
          <a:xfrm>
            <a:off x="413405" y="3001015"/>
            <a:ext cx="10745498" cy="3810330"/>
            <a:chOff x="413405" y="2675979"/>
            <a:chExt cx="10745498" cy="381033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A21CB82-52D6-4615-A899-9072A97EC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405" y="2675979"/>
              <a:ext cx="8329382" cy="381033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C03B0E2-9206-48CC-9F9E-1F603F3E0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2815" y="2778858"/>
              <a:ext cx="4016088" cy="3604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976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/>
              <a:t>리팩토링을 통한 클린 코드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1826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8CD20-45DE-47FF-B77F-C0520BE9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디렉토리화 </a:t>
            </a:r>
            <a:r>
              <a:rPr lang="en-US" altLang="ko-KR" dirty="0"/>
              <a:t>(</a:t>
            </a:r>
            <a:r>
              <a:rPr lang="ko-KR" altLang="en-US" dirty="0"/>
              <a:t>필터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1F4A26-9345-4690-9589-B3D7A424D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E7972F-584C-4689-90F5-D279E335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5" y="1449422"/>
            <a:ext cx="10710930" cy="492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4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DF875-8450-4FC2-B87E-F9DBA360D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전후 결과 비교 </a:t>
            </a:r>
            <a:r>
              <a:rPr lang="en-US" altLang="ko-KR"/>
              <a:t>– </a:t>
            </a:r>
            <a:r>
              <a:rPr lang="ko-KR" altLang="en-US"/>
              <a:t>테스트 케이스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8A6CC5-097A-44E8-8418-8946CF1C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B29000-2A24-46F0-B11A-779E559C8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14"/>
          <a:stretch/>
        </p:blipFill>
        <p:spPr bwMode="auto">
          <a:xfrm>
            <a:off x="234103" y="1117361"/>
            <a:ext cx="7238528" cy="492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C7960C1-91C5-4EBC-B58A-FA93AE657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6" t="3328" r="586" b="34275"/>
          <a:stretch/>
        </p:blipFill>
        <p:spPr bwMode="auto">
          <a:xfrm>
            <a:off x="7571642" y="1117100"/>
            <a:ext cx="4014378" cy="312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56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AF466-5A89-45F3-8920-0A065C90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9" y="310143"/>
            <a:ext cx="11135305" cy="649859"/>
          </a:xfrm>
        </p:spPr>
        <p:txBody>
          <a:bodyPr>
            <a:normAutofit fontScale="90000"/>
          </a:bodyPr>
          <a:lstStyle/>
          <a:p>
            <a:r>
              <a:rPr lang="en-US" altLang="ko-KR" b="0" i="0" dirty="0">
                <a:effectLst/>
                <a:latin typeface="gg sans"/>
              </a:rPr>
              <a:t>Factory Method Pattern + Command Pattern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1F4A1-65FD-411E-B2B0-6C0B9E8FF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711204-5226-4A64-A3EB-76361BD4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3" y="1223218"/>
            <a:ext cx="10475203" cy="47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341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E5301-298C-4D18-BCEA-CBE8937B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Nand Adapter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AC52B-1BC9-4E4B-BFA5-22938930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80" y="1471348"/>
            <a:ext cx="4878984" cy="48575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FB4913-79E6-4BA3-8E1B-A9413469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224" y="1471348"/>
            <a:ext cx="5187247" cy="22276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128155-F388-4FBD-8C31-7AECE6FE4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224" y="4245748"/>
            <a:ext cx="4056668" cy="208315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CC743C-C48C-483D-AAFE-A10FBD1EC75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484964" y="2585150"/>
            <a:ext cx="536260" cy="1314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138C134-C887-4769-92B5-0345EFFC54D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484964" y="3900125"/>
            <a:ext cx="536260" cy="138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CC4C271-7006-4387-9EDD-9BFD627BF68F}"/>
              </a:ext>
            </a:extLst>
          </p:cNvPr>
          <p:cNvSpPr txBox="1"/>
          <p:nvPr/>
        </p:nvSpPr>
        <p:spPr>
          <a:xfrm>
            <a:off x="2403835" y="1163571"/>
            <a:ext cx="233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NandDriver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21D89-8989-4436-9B3E-36F189312E9F}"/>
              </a:ext>
            </a:extLst>
          </p:cNvPr>
          <p:cNvSpPr txBox="1"/>
          <p:nvPr/>
        </p:nvSpPr>
        <p:spPr>
          <a:xfrm>
            <a:off x="7445924" y="3900125"/>
            <a:ext cx="2631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NAND (</a:t>
            </a:r>
            <a:r>
              <a:rPr lang="ko-KR" altLang="en-US" dirty="0"/>
              <a:t>기존 구현에 변함 없음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129747-F105-485D-A02E-B6AC57E609F1}"/>
              </a:ext>
            </a:extLst>
          </p:cNvPr>
          <p:cNvSpPr txBox="1"/>
          <p:nvPr/>
        </p:nvSpPr>
        <p:spPr>
          <a:xfrm>
            <a:off x="7351656" y="1067704"/>
            <a:ext cx="233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NandBuffer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279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259D9-6342-4C58-8050-5CA56981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Singletone - Logger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46BE82-9CA8-485C-83B1-598587BF0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/>
              <a:t>Logger</a:t>
            </a:r>
            <a:r>
              <a:rPr lang="ko-KR" altLang="en-US" sz="1800"/>
              <a:t> 객체가 여러 개 존재할 필요 없다고 판단해 </a:t>
            </a:r>
            <a:r>
              <a:rPr lang="en-US" altLang="ko-KR" sz="1800" b="1"/>
              <a:t>Singleton </a:t>
            </a:r>
            <a:r>
              <a:rPr lang="ko-KR" altLang="en-US" sz="1800" b="1"/>
              <a:t>패턴 적용</a:t>
            </a:r>
            <a:endParaRPr lang="en-US" altLang="ko-KR" sz="1800" b="1"/>
          </a:p>
          <a:p>
            <a:pPr marL="285750" indent="-285750">
              <a:buFontTx/>
              <a:buChar char="-"/>
            </a:pPr>
            <a:r>
              <a:rPr lang="en-US" altLang="ko-KR" sz="1800"/>
              <a:t>SSD, TestShell </a:t>
            </a:r>
            <a:r>
              <a:rPr lang="ko-KR" altLang="en-US" sz="1800"/>
              <a:t>모두 사용 가능한 기능으로 만들고자 </a:t>
            </a:r>
            <a:r>
              <a:rPr lang="ko-KR" altLang="en-US" sz="1800" b="1"/>
              <a:t>정적 라이브러리</a:t>
            </a:r>
            <a:r>
              <a:rPr lang="ko-KR" altLang="en-US" sz="1800"/>
              <a:t>로 구현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D0C611-1AC0-430C-B6C1-610E40B7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5" y="2320618"/>
            <a:ext cx="8029575" cy="32575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59AE3C1-9FFC-450D-BCA1-903B35E464ED}"/>
              </a:ext>
            </a:extLst>
          </p:cNvPr>
          <p:cNvGrpSpPr/>
          <p:nvPr/>
        </p:nvGrpSpPr>
        <p:grpSpPr>
          <a:xfrm>
            <a:off x="9376185" y="1253465"/>
            <a:ext cx="2740240" cy="2189187"/>
            <a:chOff x="327160" y="1455387"/>
            <a:chExt cx="2740240" cy="21891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BF9129-177D-4359-93BE-CDE46B89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160" y="1824719"/>
              <a:ext cx="2740240" cy="18198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81C863-B8B4-4327-8699-E103D310E85B}"/>
                </a:ext>
              </a:extLst>
            </p:cNvPr>
            <p:cNvSpPr txBox="1"/>
            <p:nvPr/>
          </p:nvSpPr>
          <p:spPr>
            <a:xfrm>
              <a:off x="327160" y="1455387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별도 </a:t>
              </a:r>
              <a:r>
                <a:rPr lang="en-US" altLang="ko-KR" dirty="0"/>
                <a:t>Project</a:t>
              </a:r>
              <a:r>
                <a:rPr lang="ko-KR" altLang="en-US" dirty="0"/>
                <a:t>로 개발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C61D09-3EB4-43A2-AFF6-9420413265A6}"/>
              </a:ext>
            </a:extLst>
          </p:cNvPr>
          <p:cNvGrpSpPr/>
          <p:nvPr/>
        </p:nvGrpSpPr>
        <p:grpSpPr>
          <a:xfrm>
            <a:off x="8199997" y="3585959"/>
            <a:ext cx="3917355" cy="1180964"/>
            <a:chOff x="3472520" y="1455387"/>
            <a:chExt cx="3917355" cy="118096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BC1295B-A320-4FCB-97AB-4F8322146867}"/>
                </a:ext>
              </a:extLst>
            </p:cNvPr>
            <p:cNvGrpSpPr/>
            <p:nvPr/>
          </p:nvGrpSpPr>
          <p:grpSpPr>
            <a:xfrm>
              <a:off x="3483863" y="1821530"/>
              <a:ext cx="3906012" cy="814821"/>
              <a:chOff x="4521208" y="3903484"/>
              <a:chExt cx="3906012" cy="81482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9527838-ED5D-4E8F-9B9C-982A3B9006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6403" b="67141"/>
              <a:stretch/>
            </p:blipFill>
            <p:spPr>
              <a:xfrm>
                <a:off x="5705856" y="3908259"/>
                <a:ext cx="2721364" cy="41839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962DAA2-1BD3-40DC-B1F8-9976AB019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8623" r="85375" b="-2469"/>
              <a:stretch/>
            </p:blipFill>
            <p:spPr>
              <a:xfrm>
                <a:off x="4521208" y="4287333"/>
                <a:ext cx="1184648" cy="430972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F3652B4-ED97-4B49-9E81-613E957DB9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85375" b="67141"/>
              <a:stretch/>
            </p:blipFill>
            <p:spPr>
              <a:xfrm>
                <a:off x="4521208" y="3903484"/>
                <a:ext cx="1184648" cy="418398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DB2DAA9-FC36-4A1F-9052-C844E3AA16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6403" t="70809"/>
              <a:stretch/>
            </p:blipFill>
            <p:spPr>
              <a:xfrm>
                <a:off x="5705856" y="4320512"/>
                <a:ext cx="2721364" cy="371702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EB0E3-6192-4DD7-BF41-14DA8A3A31FD}"/>
                </a:ext>
              </a:extLst>
            </p:cNvPr>
            <p:cNvSpPr txBox="1"/>
            <p:nvPr/>
          </p:nvSpPr>
          <p:spPr>
            <a:xfrm>
              <a:off x="3472520" y="1455387"/>
              <a:ext cx="2919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정적 라이브러리 설정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1D2A12-90B9-4C3A-9333-E1A91F730259}"/>
              </a:ext>
            </a:extLst>
          </p:cNvPr>
          <p:cNvGrpSpPr/>
          <p:nvPr/>
        </p:nvGrpSpPr>
        <p:grpSpPr>
          <a:xfrm>
            <a:off x="5506941" y="4774592"/>
            <a:ext cx="6610411" cy="1881723"/>
            <a:chOff x="3472520" y="3172516"/>
            <a:chExt cx="7832011" cy="298888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CF36C2D-989A-4FC9-9DDC-F684A555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2520" y="3592500"/>
              <a:ext cx="7832011" cy="256889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EA9679-4E5D-46E7-BA09-9FBA6273BFF3}"/>
                </a:ext>
              </a:extLst>
            </p:cNvPr>
            <p:cNvSpPr txBox="1"/>
            <p:nvPr/>
          </p:nvSpPr>
          <p:spPr>
            <a:xfrm>
              <a:off x="3472520" y="3172516"/>
              <a:ext cx="2919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동작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043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7F257-46B3-4716-8F3D-FBBF02096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Singletone – Scenario Parser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EEE22A-2A86-486C-A644-5B01C04AE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/>
              <a:t>ScenarioParser class</a:t>
            </a:r>
            <a:r>
              <a:rPr lang="ko-KR" altLang="en-US" sz="1800"/>
              <a:t>에 객체가 여러 개 존재할 필요 없음</a:t>
            </a:r>
            <a:endParaRPr lang="en-US" altLang="ko-KR" sz="1800"/>
          </a:p>
          <a:p>
            <a:pPr marL="285750" indent="-285750">
              <a:buFontTx/>
              <a:buChar char="-"/>
            </a:pPr>
            <a:endParaRPr lang="ko-KR" altLang="en-US" sz="180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E8DB4CA-03E5-4139-B1AA-D12A7CF1DAC2}"/>
              </a:ext>
            </a:extLst>
          </p:cNvPr>
          <p:cNvGrpSpPr/>
          <p:nvPr/>
        </p:nvGrpSpPr>
        <p:grpSpPr>
          <a:xfrm>
            <a:off x="605980" y="2271620"/>
            <a:ext cx="7440455" cy="3640927"/>
            <a:chOff x="194785" y="1310567"/>
            <a:chExt cx="7440455" cy="364092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D97E7C-1204-47B9-A310-D08E78ECF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785" y="1310567"/>
              <a:ext cx="6904166" cy="2118433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9541121-8597-41C8-9DE2-0D8033F71EB0}"/>
                </a:ext>
              </a:extLst>
            </p:cNvPr>
            <p:cNvGrpSpPr/>
            <p:nvPr/>
          </p:nvGrpSpPr>
          <p:grpSpPr>
            <a:xfrm>
              <a:off x="194785" y="3808458"/>
              <a:ext cx="7440455" cy="1143036"/>
              <a:chOff x="194785" y="3808458"/>
              <a:chExt cx="7440455" cy="114303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3597484-78F6-4F25-915F-983877194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785" y="3808458"/>
                <a:ext cx="7419153" cy="1143036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5F87F35-508E-4E0F-989D-5279CA29DCC7}"/>
                  </a:ext>
                </a:extLst>
              </p:cNvPr>
              <p:cNvSpPr/>
              <p:nvPr/>
            </p:nvSpPr>
            <p:spPr>
              <a:xfrm>
                <a:off x="685800" y="4105656"/>
                <a:ext cx="6949440" cy="2986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544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24C2E-C950-4687-A916-CD7116FE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Factory Method + Command pattern </a:t>
            </a:r>
            <a:r>
              <a:rPr lang="ko-KR" altLang="en-US" dirty="0"/>
              <a:t>적용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9BABF9-E788-4344-8923-B0BB0DB69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비대한 </a:t>
            </a:r>
            <a:r>
              <a:rPr lang="en-US" altLang="ko-KR" dirty="0" err="1"/>
              <a:t>HostInterface</a:t>
            </a:r>
            <a:r>
              <a:rPr lang="en-US" altLang="ko-KR" dirty="0"/>
              <a:t> </a:t>
            </a:r>
            <a:r>
              <a:rPr lang="ko-KR" altLang="en-US" dirty="0" err="1"/>
              <a:t>리팩토링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1E875B-CA6E-4660-B982-FFD2DD28A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7589" r="-6572" b="49684"/>
          <a:stretch/>
        </p:blipFill>
        <p:spPr>
          <a:xfrm>
            <a:off x="1844183" y="1968500"/>
            <a:ext cx="2916786" cy="47362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6F4509-9661-4668-9027-A7120A622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0424" r="-2207" b="32057"/>
          <a:stretch/>
        </p:blipFill>
        <p:spPr>
          <a:xfrm>
            <a:off x="5151120" y="1970183"/>
            <a:ext cx="2031424" cy="473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06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/>
              <a:t>소감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935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Team Americano</a:t>
            </a:r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b="0" i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Inter"/>
              </a:rPr>
              <a:t>한 번의 </a:t>
            </a:r>
            <a:r>
              <a:rPr lang="en-US" altLang="ko-KR" b="0" i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Inter"/>
              </a:rPr>
              <a:t>PR</a:t>
            </a:r>
            <a:r>
              <a:rPr lang="ko-KR" altLang="en-US" b="0" i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Inter"/>
              </a:rPr>
              <a:t>을 마치 한 잔의 커피처럼</a:t>
            </a:r>
            <a:r>
              <a:rPr lang="en-US" altLang="ko-KR" b="0" i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Inter"/>
              </a:rPr>
              <a:t>~ </a:t>
            </a:r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ko-KR" altLang="en-US" i="1">
                <a:solidFill>
                  <a:schemeClr val="bg2">
                    <a:lumMod val="75000"/>
                    <a:lumOff val="25000"/>
                  </a:schemeClr>
                </a:solidFill>
                <a:latin typeface="Inter"/>
              </a:rPr>
              <a:t>항</a:t>
            </a:r>
            <a:r>
              <a:rPr lang="ko-KR" altLang="en-US" b="0" i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Inter"/>
              </a:rPr>
              <a:t>상 깨어있는 </a:t>
            </a:r>
            <a:r>
              <a:rPr lang="en-US" altLang="ko-KR" b="0" i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Inter"/>
              </a:rPr>
              <a:t>Code</a:t>
            </a:r>
            <a:r>
              <a:rPr lang="ko-KR" altLang="en-US" b="0" i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Inter"/>
              </a:rPr>
              <a:t>를 만들자</a:t>
            </a:r>
            <a:r>
              <a:rPr lang="en-US" altLang="ko-KR" b="0" i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Inter"/>
              </a:rPr>
              <a:t>!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b="0" i="0">
              <a:solidFill>
                <a:srgbClr val="161616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정혜연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(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팀장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): Project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구축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, Test Shell - App / HostInterface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개발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endParaRPr lang="ko-KR" altLang="en-US" b="0" i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윤태웅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: Test Shell - App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개발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, Runner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개발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장현진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: Test Shell – App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개발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, Logger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개발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유정균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가상 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SSD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제작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, CommandBuffer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개발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박준영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가상 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SSD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제작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, CommandBuffer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개발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홍주영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: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가상 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SSD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제작</a:t>
            </a: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, Logger </a:t>
            </a:r>
            <a:r>
              <a:rPr lang="ko-KR" altLang="en-US" b="0" i="0">
                <a:solidFill>
                  <a:srgbClr val="1F2328"/>
                </a:solidFill>
                <a:effectLst/>
                <a:latin typeface="-apple-system"/>
              </a:rPr>
              <a:t>개발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B7156-C56D-4366-AC21-2D6E2175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소감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C29DF7-2306-4B91-9898-DF8FFCDD7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 algn="l">
              <a:buNone/>
            </a:pPr>
            <a:r>
              <a:rPr lang="en-US" altLang="ko-KR" sz="2600">
                <a:solidFill>
                  <a:srgbClr val="1F2328"/>
                </a:solidFill>
                <a:latin typeface="-apple-system"/>
              </a:rPr>
              <a:t>“</a:t>
            </a:r>
            <a:r>
              <a:rPr lang="ko-KR" altLang="en-US" sz="2600">
                <a:solidFill>
                  <a:srgbClr val="1F2328"/>
                </a:solidFill>
                <a:latin typeface="-apple-system"/>
              </a:rPr>
              <a:t>다양한 개발 방법을 직접 접해봐서 좋았습니다</a:t>
            </a:r>
            <a:r>
              <a:rPr lang="en-US" altLang="ko-KR" sz="2600">
                <a:solidFill>
                  <a:srgbClr val="1F2328"/>
                </a:solidFill>
                <a:latin typeface="-apple-system"/>
              </a:rPr>
              <a:t>. </a:t>
            </a:r>
            <a:r>
              <a:rPr lang="ko-KR" altLang="en-US" sz="2600">
                <a:solidFill>
                  <a:srgbClr val="1F2328"/>
                </a:solidFill>
                <a:latin typeface="-apple-system"/>
              </a:rPr>
              <a:t>마지막에 추가 요구 사항을 빠르게 반영하면서 현업의 기운을 느꼈습니다</a:t>
            </a:r>
            <a:r>
              <a:rPr lang="en-US" altLang="ko-KR" sz="2600">
                <a:solidFill>
                  <a:srgbClr val="1F2328"/>
                </a:solidFill>
                <a:latin typeface="-apple-system"/>
              </a:rPr>
              <a:t>. </a:t>
            </a:r>
            <a:r>
              <a:rPr lang="ko-KR" altLang="en-US" sz="2600">
                <a:solidFill>
                  <a:srgbClr val="1F2328"/>
                </a:solidFill>
                <a:latin typeface="-apple-system"/>
              </a:rPr>
              <a:t>팀원분들 모두 고생하셨습니다</a:t>
            </a:r>
            <a:r>
              <a:rPr lang="en-US" altLang="ko-KR" sz="2600">
                <a:solidFill>
                  <a:srgbClr val="1F2328"/>
                </a:solidFill>
                <a:latin typeface="-apple-system"/>
              </a:rPr>
              <a:t>!”</a:t>
            </a:r>
          </a:p>
          <a:p>
            <a:pPr marL="114300" indent="0" algn="l">
              <a:buNone/>
            </a:pPr>
            <a:endParaRPr lang="ko-KR" altLang="en-US" sz="2600" b="0" i="0">
              <a:solidFill>
                <a:srgbClr val="1F2328"/>
              </a:solidFill>
              <a:effectLst/>
              <a:latin typeface="-apple-system"/>
            </a:endParaRPr>
          </a:p>
          <a:p>
            <a:pPr marL="114300" indent="0" algn="l">
              <a:buNone/>
            </a:pPr>
            <a:r>
              <a:rPr lang="en-US" altLang="ko-KR" sz="2600" b="0" i="0">
                <a:solidFill>
                  <a:srgbClr val="1F2328"/>
                </a:solidFill>
                <a:effectLst/>
                <a:latin typeface="-apple-system"/>
              </a:rPr>
              <a:t>”</a:t>
            </a:r>
            <a:r>
              <a:rPr lang="ko-KR" altLang="en-US" sz="2600" b="0" i="0">
                <a:effectLst/>
                <a:latin typeface="gg sans"/>
              </a:rPr>
              <a:t> </a:t>
            </a:r>
            <a:r>
              <a:rPr lang="en-US" altLang="ko-KR" sz="2600" b="0" i="0">
                <a:effectLst/>
                <a:latin typeface="gg sans"/>
              </a:rPr>
              <a:t>3,4</a:t>
            </a:r>
            <a:r>
              <a:rPr lang="ko-KR" altLang="en-US" sz="2600" b="0" i="0">
                <a:effectLst/>
                <a:latin typeface="gg sans"/>
              </a:rPr>
              <a:t>일차에 기능개발 급급하느라 </a:t>
            </a:r>
            <a:r>
              <a:rPr lang="en-US" altLang="ko-KR" sz="2600" b="0" i="0">
                <a:effectLst/>
                <a:latin typeface="gg sans"/>
              </a:rPr>
              <a:t>TDD</a:t>
            </a:r>
            <a:r>
              <a:rPr lang="ko-KR" altLang="en-US" sz="2600" b="0" i="0">
                <a:effectLst/>
                <a:latin typeface="gg sans"/>
              </a:rPr>
              <a:t>를 못하니까 </a:t>
            </a:r>
            <a:r>
              <a:rPr lang="en-US" altLang="ko-KR" sz="2600" b="0" i="0">
                <a:effectLst/>
                <a:latin typeface="gg sans"/>
              </a:rPr>
              <a:t>'</a:t>
            </a:r>
            <a:r>
              <a:rPr lang="ko-KR" altLang="en-US" sz="2600" b="0" i="0">
                <a:effectLst/>
                <a:latin typeface="gg sans"/>
              </a:rPr>
              <a:t>오늘은 내가 스파게티 요리사</a:t>
            </a:r>
            <a:r>
              <a:rPr lang="en-US" altLang="ko-KR" sz="2600" b="0" i="0">
                <a:effectLst/>
                <a:latin typeface="gg sans"/>
              </a:rPr>
              <a:t>~!'</a:t>
            </a:r>
            <a:r>
              <a:rPr lang="ko-KR" altLang="en-US" sz="2600" b="0" i="0">
                <a:effectLst/>
                <a:latin typeface="gg sans"/>
              </a:rPr>
              <a:t>가 되어리네요</a:t>
            </a:r>
            <a:r>
              <a:rPr lang="en-US" altLang="ko-KR" sz="2600" b="0" i="0">
                <a:effectLst/>
                <a:latin typeface="gg sans"/>
              </a:rPr>
              <a:t>.. TDD </a:t>
            </a:r>
            <a:r>
              <a:rPr lang="ko-KR" altLang="en-US" sz="2600" b="0" i="0">
                <a:effectLst/>
                <a:latin typeface="gg sans"/>
              </a:rPr>
              <a:t>꼭 명심하겠습니다</a:t>
            </a:r>
            <a:r>
              <a:rPr lang="en-US" altLang="ko-KR" sz="2600" b="0" i="0">
                <a:effectLst/>
                <a:latin typeface="gg sans"/>
              </a:rPr>
              <a:t>~! </a:t>
            </a:r>
            <a:r>
              <a:rPr lang="ko-KR" altLang="en-US" sz="2600" b="0" i="0">
                <a:effectLst/>
                <a:latin typeface="gg sans"/>
              </a:rPr>
              <a:t>로버트 </a:t>
            </a:r>
            <a:r>
              <a:rPr lang="en-US" altLang="ko-KR" sz="2600" b="0" i="0">
                <a:effectLst/>
                <a:latin typeface="gg sans"/>
              </a:rPr>
              <a:t>C </a:t>
            </a:r>
            <a:r>
              <a:rPr lang="ko-KR" altLang="en-US" sz="2600" b="0" i="0">
                <a:effectLst/>
                <a:latin typeface="gg sans"/>
              </a:rPr>
              <a:t>마틴</a:t>
            </a:r>
            <a:r>
              <a:rPr lang="en-US" altLang="ko-KR" sz="2600" b="0" i="0">
                <a:effectLst/>
                <a:latin typeface="gg sans"/>
              </a:rPr>
              <a:t>, </a:t>
            </a:r>
            <a:r>
              <a:rPr lang="ko-KR" altLang="en-US" sz="2600" b="0" i="0">
                <a:effectLst/>
                <a:latin typeface="gg sans"/>
              </a:rPr>
              <a:t>마틴 파울러</a:t>
            </a:r>
            <a:r>
              <a:rPr lang="en-US" altLang="ko-KR" sz="2600" b="0" i="0">
                <a:effectLst/>
                <a:latin typeface="gg sans"/>
              </a:rPr>
              <a:t>, </a:t>
            </a:r>
            <a:r>
              <a:rPr lang="ko-KR" altLang="en-US" sz="2600" b="0" i="0">
                <a:effectLst/>
                <a:latin typeface="gg sans"/>
              </a:rPr>
              <a:t>데이비드 하이네마이어 핸슨</a:t>
            </a:r>
            <a:r>
              <a:rPr lang="en-US" altLang="ko-KR" sz="2600" b="0" i="0">
                <a:effectLst/>
                <a:latin typeface="gg sans"/>
              </a:rPr>
              <a:t>, </a:t>
            </a:r>
            <a:r>
              <a:rPr lang="ko-KR" altLang="en-US" sz="2600" b="0" i="0">
                <a:effectLst/>
                <a:latin typeface="gg sans"/>
              </a:rPr>
              <a:t>팀 아메리카노</a:t>
            </a:r>
            <a:r>
              <a:rPr lang="en-US" altLang="ko-KR" sz="2600" b="0" i="0">
                <a:effectLst/>
                <a:latin typeface="gg sans"/>
              </a:rPr>
              <a:t>, </a:t>
            </a:r>
            <a:r>
              <a:rPr lang="ko-KR" altLang="en-US" sz="2600" b="0" i="0">
                <a:effectLst/>
                <a:latin typeface="gg sans"/>
              </a:rPr>
              <a:t>렛츠고</a:t>
            </a:r>
            <a:r>
              <a:rPr lang="en-US" altLang="ko-KR" sz="2600" b="0" i="0">
                <a:effectLst/>
                <a:latin typeface="gg sans"/>
              </a:rPr>
              <a:t>!</a:t>
            </a:r>
            <a:r>
              <a:rPr lang="en-US" altLang="ko-KR" sz="2600" b="0" i="0">
                <a:solidFill>
                  <a:srgbClr val="1F2328"/>
                </a:solidFill>
                <a:effectLst/>
                <a:latin typeface="-apple-system"/>
              </a:rPr>
              <a:t>”</a:t>
            </a:r>
          </a:p>
          <a:p>
            <a:pPr marL="114300" indent="0" algn="l">
              <a:buNone/>
            </a:pPr>
            <a:endParaRPr lang="en-US" altLang="ko-KR" sz="2600">
              <a:solidFill>
                <a:srgbClr val="1F2328"/>
              </a:solidFill>
              <a:latin typeface="-apple-system"/>
            </a:endParaRPr>
          </a:p>
          <a:p>
            <a:pPr marL="114300" indent="0" algn="l">
              <a:buNone/>
            </a:pPr>
            <a:r>
              <a:rPr lang="en-US" altLang="ko-KR" sz="2600" b="0" i="0">
                <a:solidFill>
                  <a:srgbClr val="1F2328"/>
                </a:solidFill>
                <a:effectLst/>
                <a:latin typeface="-apple-system"/>
              </a:rPr>
              <a:t>“</a:t>
            </a:r>
            <a:r>
              <a:rPr lang="ko-KR" altLang="en-US" sz="2600" b="0" i="0">
                <a:solidFill>
                  <a:srgbClr val="1F2328"/>
                </a:solidFill>
                <a:effectLst/>
                <a:latin typeface="-apple-system"/>
              </a:rPr>
              <a:t>코드리뷰를 위한 새로운 기술들을 알아가는 유익한 시간이었고 팀원들과 한가지 목표로 달려가는 실습도 재미난 경험이었습니다 🙂  현업과제도 모두 화이팅</a:t>
            </a:r>
            <a:r>
              <a:rPr lang="en-US" altLang="ko-KR" sz="2600" b="0" i="0">
                <a:solidFill>
                  <a:srgbClr val="1F2328"/>
                </a:solidFill>
                <a:effectLst/>
                <a:latin typeface="-apple-system"/>
              </a:rPr>
              <a:t>!!”</a:t>
            </a:r>
            <a:endParaRPr lang="ko-KR" altLang="en-US" sz="2600" b="0" i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6231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B7156-C56D-4366-AC21-2D6E2175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소감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C29DF7-2306-4B91-9898-DF8FFCDD7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 algn="l">
              <a:buNone/>
            </a:pPr>
            <a:r>
              <a:rPr lang="en-US" altLang="ko-KR" b="0" i="0">
                <a:solidFill>
                  <a:srgbClr val="1F2328"/>
                </a:solidFill>
                <a:effectLst/>
                <a:latin typeface="-apple-system"/>
              </a:rPr>
              <a:t>“</a:t>
            </a:r>
            <a:r>
              <a:rPr lang="en-US" altLang="ko-KR" b="0" i="0">
                <a:effectLst/>
                <a:latin typeface="gg sans"/>
              </a:rPr>
              <a:t>TDD</a:t>
            </a:r>
            <a:r>
              <a:rPr lang="ko-KR" altLang="en-US" b="0" i="0">
                <a:effectLst/>
                <a:latin typeface="gg sans"/>
              </a:rPr>
              <a:t>를 이용한 개발 방법을 학습하고</a:t>
            </a:r>
            <a:r>
              <a:rPr lang="en-US" altLang="ko-KR" b="0" i="0">
                <a:effectLst/>
                <a:latin typeface="gg sans"/>
              </a:rPr>
              <a:t>, </a:t>
            </a:r>
            <a:r>
              <a:rPr lang="ko-KR" altLang="en-US" b="0" i="0">
                <a:effectLst/>
                <a:latin typeface="gg sans"/>
              </a:rPr>
              <a:t>배운 내용을 팀원들과 실습을 통해서 적용해 본 유익한 시간이었습니다</a:t>
            </a:r>
            <a:r>
              <a:rPr lang="en-US" altLang="ko-KR" b="0" i="0">
                <a:effectLst/>
                <a:latin typeface="gg sans"/>
              </a:rPr>
              <a:t>. 3</a:t>
            </a:r>
            <a:r>
              <a:rPr lang="ko-KR" altLang="en-US" b="0" i="0">
                <a:effectLst/>
                <a:latin typeface="gg sans"/>
              </a:rPr>
              <a:t>주가 어떻게 지나갔는지 모를 정도로 즐겁게 배웠습니다</a:t>
            </a:r>
            <a:r>
              <a:rPr lang="en-US" altLang="ko-KR" b="0" i="0">
                <a:effectLst/>
                <a:latin typeface="gg sans"/>
              </a:rPr>
              <a:t>. </a:t>
            </a:r>
            <a:r>
              <a:rPr lang="ko-KR" altLang="en-US" b="0" i="0">
                <a:effectLst/>
                <a:latin typeface="gg sans"/>
              </a:rPr>
              <a:t>현업부서에 돌아가서 부서원들에게도 적극 추천하고 싶습니다</a:t>
            </a:r>
            <a:r>
              <a:rPr lang="en-US" altLang="ko-KR" b="0" i="0">
                <a:effectLst/>
                <a:latin typeface="gg sans"/>
              </a:rPr>
              <a:t>.</a:t>
            </a:r>
            <a:r>
              <a:rPr lang="en-US" altLang="ko-KR" b="1" i="0">
                <a:effectLst/>
                <a:latin typeface="gg sans"/>
              </a:rPr>
              <a:t>”</a:t>
            </a:r>
          </a:p>
          <a:p>
            <a:pPr marL="114300" indent="0" algn="l">
              <a:buNone/>
            </a:pPr>
            <a:endParaRPr lang="en-US" altLang="ko-KR" b="1">
              <a:solidFill>
                <a:srgbClr val="1F2328"/>
              </a:solidFill>
              <a:latin typeface="gg sans"/>
            </a:endParaRPr>
          </a:p>
          <a:p>
            <a:pPr marL="114300" indent="0" algn="l">
              <a:buNone/>
            </a:pPr>
            <a:r>
              <a:rPr lang="en-US" altLang="ko-KR" b="1" i="0">
                <a:solidFill>
                  <a:srgbClr val="1F2328"/>
                </a:solidFill>
                <a:effectLst/>
                <a:latin typeface="gg sans"/>
              </a:rPr>
              <a:t>“</a:t>
            </a:r>
            <a:r>
              <a:rPr lang="ko-KR" altLang="en-US" b="0" i="0">
                <a:effectLst/>
                <a:latin typeface="gg sans"/>
              </a:rPr>
              <a:t>짧은 시간이었지만 뛰어난 팀원 분들과 함께 </a:t>
            </a:r>
            <a:r>
              <a:rPr lang="en-US" altLang="ko-KR" b="0" i="0">
                <a:effectLst/>
                <a:latin typeface="gg sans"/>
              </a:rPr>
              <a:t>project </a:t>
            </a:r>
            <a:r>
              <a:rPr lang="ko-KR" altLang="en-US" b="0" i="0">
                <a:effectLst/>
                <a:latin typeface="gg sans"/>
              </a:rPr>
              <a:t>하면서 많이 배웠습니다</a:t>
            </a:r>
            <a:r>
              <a:rPr lang="en-US" altLang="ko-KR" b="0" i="0">
                <a:effectLst/>
                <a:latin typeface="gg sans"/>
              </a:rPr>
              <a:t>. </a:t>
            </a:r>
            <a:r>
              <a:rPr lang="ko-KR" altLang="en-US" b="0" i="0">
                <a:effectLst/>
                <a:latin typeface="gg sans"/>
              </a:rPr>
              <a:t>현업에 복귀해서도 교육 기간 동안 배운 것들을 잘 실천해봐야 겠습니다</a:t>
            </a:r>
            <a:r>
              <a:rPr lang="en-US" altLang="ko-KR" b="0" i="0">
                <a:effectLst/>
                <a:latin typeface="gg sans"/>
              </a:rPr>
              <a:t>. </a:t>
            </a:r>
            <a:r>
              <a:rPr lang="ko-KR" altLang="en-US" b="0" i="0">
                <a:effectLst/>
                <a:latin typeface="gg sans"/>
              </a:rPr>
              <a:t>모두 고생 많으셨어요</a:t>
            </a:r>
            <a:r>
              <a:rPr lang="en-US" altLang="ko-KR" b="0" i="0">
                <a:effectLst/>
                <a:latin typeface="gg sans"/>
              </a:rPr>
              <a:t>!</a:t>
            </a:r>
            <a:r>
              <a:rPr lang="en-US" altLang="ko-KR" b="1" i="0">
                <a:solidFill>
                  <a:srgbClr val="1F2328"/>
                </a:solidFill>
                <a:effectLst/>
                <a:latin typeface="gg sans"/>
              </a:rPr>
              <a:t>”</a:t>
            </a:r>
          </a:p>
          <a:p>
            <a:pPr marL="114300" indent="0" algn="l">
              <a:buNone/>
            </a:pPr>
            <a:endParaRPr lang="en-US" altLang="ko-KR" b="1" i="0">
              <a:solidFill>
                <a:srgbClr val="1F2328"/>
              </a:solidFill>
              <a:effectLst/>
              <a:latin typeface="gg sans"/>
            </a:endParaRPr>
          </a:p>
          <a:p>
            <a:pPr marL="114300" indent="0" algn="l">
              <a:buNone/>
            </a:pPr>
            <a:r>
              <a:rPr lang="en-US" altLang="ko-KR" b="1">
                <a:solidFill>
                  <a:srgbClr val="1F2328"/>
                </a:solidFill>
                <a:latin typeface="gg sans"/>
              </a:rPr>
              <a:t>“</a:t>
            </a:r>
            <a:r>
              <a:rPr lang="ko-KR" altLang="en-US" b="0" i="0">
                <a:effectLst/>
                <a:latin typeface="gg sans"/>
              </a:rPr>
              <a:t>현업에서 개발을 할 때 선 구현 후 검증을 하였는데</a:t>
            </a:r>
            <a:r>
              <a:rPr lang="en-US" altLang="ko-KR" b="0" i="0">
                <a:effectLst/>
                <a:latin typeface="gg sans"/>
              </a:rPr>
              <a:t>, TDD</a:t>
            </a:r>
            <a:r>
              <a:rPr lang="ko-KR" altLang="en-US" b="0" i="0">
                <a:effectLst/>
                <a:latin typeface="gg sans"/>
              </a:rPr>
              <a:t>로 </a:t>
            </a:r>
            <a:r>
              <a:rPr lang="en-US" altLang="ko-KR" b="0" i="0">
                <a:effectLst/>
                <a:latin typeface="gg sans"/>
              </a:rPr>
              <a:t>TC</a:t>
            </a:r>
            <a:r>
              <a:rPr lang="ko-KR" altLang="en-US" b="0" i="0">
                <a:effectLst/>
                <a:latin typeface="gg sans"/>
              </a:rPr>
              <a:t>를 먼저 갖춰두고 시작하니 길을 잃지 않고 개발을 할 수 있게 되네요</a:t>
            </a:r>
            <a:r>
              <a:rPr lang="en-US" altLang="ko-KR" b="0" i="0">
                <a:effectLst/>
                <a:latin typeface="gg sans"/>
              </a:rPr>
              <a:t>. </a:t>
            </a:r>
            <a:r>
              <a:rPr lang="ko-KR" altLang="en-US" b="0" i="0">
                <a:effectLst/>
                <a:latin typeface="gg sans"/>
              </a:rPr>
              <a:t>소규모 단기 프로젝트로 협업하면서 많이 배웠습니다</a:t>
            </a:r>
            <a:r>
              <a:rPr lang="en-US" altLang="ko-KR" b="0" i="0">
                <a:effectLst/>
                <a:latin typeface="gg sans"/>
              </a:rPr>
              <a:t>~ </a:t>
            </a:r>
            <a:r>
              <a:rPr lang="ko-KR" altLang="en-US" b="0" i="0">
                <a:effectLst/>
                <a:latin typeface="gg sans"/>
              </a:rPr>
              <a:t>현업에서 잘 써먹어볼게요</a:t>
            </a:r>
            <a:r>
              <a:rPr lang="en-US" altLang="ko-KR" b="0" i="0">
                <a:effectLst/>
                <a:latin typeface="gg sans"/>
              </a:rPr>
              <a:t>”</a:t>
            </a:r>
            <a:endParaRPr lang="ko-KR" altLang="en-US" b="0" i="0">
              <a:solidFill>
                <a:srgbClr val="1F2328"/>
              </a:solidFill>
              <a:effectLst/>
              <a:latin typeface="-apple-system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0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B31325-DE3A-46F7-A898-FD208EE0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활동 내역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11F712-29FF-4A6A-80A5-AFFFC0FC2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80" y="1350423"/>
            <a:ext cx="10515600" cy="4927686"/>
          </a:xfrm>
        </p:spPr>
        <p:txBody>
          <a:bodyPr/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inherit"/>
              </a:rPr>
              <a:t>102</a:t>
            </a:r>
            <a:r>
              <a:rPr lang="ko-KR" altLang="en-US">
                <a:solidFill>
                  <a:srgbClr val="000000"/>
                </a:solidFill>
                <a:latin typeface="inherit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inherit"/>
              </a:rPr>
              <a:t>Merged</a:t>
            </a:r>
            <a:r>
              <a:rPr lang="ko-KR" altLang="en-US" b="0" i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inherit"/>
              </a:rPr>
              <a:t>PRs, 242 commits, </a:t>
            </a:r>
            <a:r>
              <a:rPr lang="en-US" altLang="ko-KR" b="0" i="0">
                <a:effectLst/>
                <a:latin typeface="gg sans"/>
              </a:rPr>
              <a:t>275 comments</a:t>
            </a:r>
            <a:endParaRPr lang="en-US" altLang="ko-KR" b="0" i="0">
              <a:solidFill>
                <a:srgbClr val="000000"/>
              </a:solidFill>
              <a:effectLst/>
              <a:latin typeface="inherit"/>
            </a:endParaRPr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04702F-0D03-4C12-B549-6524680FB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73" y="1968536"/>
            <a:ext cx="7629324" cy="38377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CBE37C-D00C-4E34-8BF7-57437D93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614" y="1253146"/>
            <a:ext cx="3186992" cy="47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2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DD28F-A78D-4990-BDE1-D82E7C9C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활동 내역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A2CF-25EC-4D6C-BBA8-E979342B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82" y="1316376"/>
            <a:ext cx="10515600" cy="492768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1F2328"/>
                </a:solidFill>
                <a:effectLst/>
                <a:latin typeface="-apple-system"/>
              </a:rPr>
              <a:t>코딩 컨벤션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b="0" i="0" dirty="0" err="1">
                <a:solidFill>
                  <a:srgbClr val="1F2328"/>
                </a:solidFill>
                <a:effectLst/>
                <a:latin typeface="-apple-system"/>
              </a:rPr>
              <a:t>인덴트</a:t>
            </a:r>
            <a:r>
              <a:rPr lang="en-US" altLang="ko-KR" sz="2000" b="0" i="0" dirty="0">
                <a:solidFill>
                  <a:srgbClr val="1F2328"/>
                </a:solidFill>
                <a:effectLst/>
                <a:latin typeface="-apple-system"/>
              </a:rPr>
              <a:t>: Visual Studio </a:t>
            </a:r>
            <a:r>
              <a:rPr lang="ko-KR" altLang="en-US" sz="2000" b="0" i="0" dirty="0">
                <a:solidFill>
                  <a:srgbClr val="1F2328"/>
                </a:solidFill>
                <a:effectLst/>
                <a:latin typeface="-apple-system"/>
              </a:rPr>
              <a:t>기능이용</a:t>
            </a:r>
            <a:endParaRPr lang="en-US" altLang="ko-KR" sz="20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b="0" i="0" dirty="0">
                <a:solidFill>
                  <a:srgbClr val="1F2328"/>
                </a:solidFill>
                <a:effectLst/>
                <a:latin typeface="-apple-system"/>
              </a:rPr>
              <a:t>if, if else, else</a:t>
            </a:r>
            <a:r>
              <a:rPr lang="ko-KR" altLang="en-US" sz="2000" b="0" i="0" dirty="0">
                <a:solidFill>
                  <a:srgbClr val="1F2328"/>
                </a:solidFill>
                <a:effectLst/>
                <a:latin typeface="-apple-system"/>
              </a:rPr>
              <a:t>의 괄호는 한 줄로 쓰고</a:t>
            </a:r>
            <a:r>
              <a:rPr lang="en-US" altLang="ko-KR" sz="2000" b="0" i="0" dirty="0">
                <a:solidFill>
                  <a:srgbClr val="1F2328"/>
                </a:solidFill>
                <a:effectLst/>
                <a:latin typeface="-apple-system"/>
              </a:rPr>
              <a:t>, </a:t>
            </a:r>
            <a:r>
              <a:rPr lang="ko-KR" altLang="en-US" sz="2000" b="0" i="0" dirty="0">
                <a:solidFill>
                  <a:srgbClr val="1F2328"/>
                </a:solidFill>
                <a:effectLst/>
                <a:latin typeface="-apple-system"/>
              </a:rPr>
              <a:t>생략 가능하더라도 사용</a:t>
            </a:r>
            <a:endParaRPr lang="en-US" altLang="ko-KR" sz="20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altLang="ko-KR" sz="2400" dirty="0"/>
              <a:t>Branch Naming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/>
              <a:t>main: </a:t>
            </a:r>
            <a:r>
              <a:rPr lang="ko-KR" altLang="en-US" sz="2000" dirty="0"/>
              <a:t>최종 배포 </a:t>
            </a:r>
            <a:r>
              <a:rPr lang="en-US" altLang="ko-KR" sz="2000" dirty="0"/>
              <a:t>branch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/>
              <a:t>feature/</a:t>
            </a:r>
            <a:r>
              <a:rPr lang="en-US" altLang="ko-KR" sz="2000" dirty="0" err="1"/>
              <a:t>ssd</a:t>
            </a:r>
            <a:r>
              <a:rPr lang="en-US" altLang="ko-KR" sz="2000" dirty="0"/>
              <a:t>: SSD </a:t>
            </a:r>
            <a:r>
              <a:rPr lang="ko-KR" altLang="en-US" sz="2000" dirty="0"/>
              <a:t>개발용 </a:t>
            </a:r>
            <a:r>
              <a:rPr lang="en-US" altLang="ko-KR" sz="2000" dirty="0"/>
              <a:t>branch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/>
              <a:t>feature/shell: Test Shell </a:t>
            </a:r>
            <a:r>
              <a:rPr lang="ko-KR" altLang="en-US" sz="2000" dirty="0"/>
              <a:t>개발용 </a:t>
            </a:r>
            <a:r>
              <a:rPr lang="en-US" altLang="ko-KR" sz="2000" dirty="0"/>
              <a:t>branch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2000" dirty="0"/>
              <a:t>feature/logger: Logger </a:t>
            </a:r>
            <a:r>
              <a:rPr lang="ko-KR" altLang="en-US" sz="2000" dirty="0"/>
              <a:t>개발용 </a:t>
            </a:r>
            <a:r>
              <a:rPr lang="en-US" altLang="ko-KR" sz="2000" dirty="0"/>
              <a:t>branch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000" dirty="0"/>
              <a:t>기능 개발 </a:t>
            </a:r>
            <a:r>
              <a:rPr lang="en-US" altLang="ko-KR" sz="2000" dirty="0"/>
              <a:t>Branch Naming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/>
              <a:t>feature/</a:t>
            </a:r>
            <a:r>
              <a:rPr lang="en-US" altLang="ko-KR" sz="1800" dirty="0" err="1"/>
              <a:t>ssd_xxxx</a:t>
            </a:r>
            <a:endParaRPr lang="en-US" altLang="ko-KR" sz="1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800" dirty="0"/>
              <a:t>feature/</a:t>
            </a:r>
            <a:r>
              <a:rPr lang="en-US" altLang="ko-KR" sz="1800" dirty="0" err="1"/>
              <a:t>shell_xxx</a:t>
            </a:r>
            <a:endParaRPr lang="en-US" altLang="ko-KR" sz="18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altLang="ko-KR" sz="2000" dirty="0">
              <a:solidFill>
                <a:srgbClr val="1F2328"/>
              </a:solidFill>
              <a:latin typeface="-apple-system"/>
            </a:endParaRPr>
          </a:p>
          <a:p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C5EF5E-0982-434F-A40B-E7450635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991" y="4439508"/>
            <a:ext cx="7608427" cy="220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0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/>
              <a:t>기능 구현 소개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353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3022C-6A61-44A4-9DE3-D3806613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기능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94B896-F219-45B6-AAC1-D08B69E5A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SSD driver </a:t>
            </a:r>
            <a:r>
              <a:rPr lang="ko-KR" altLang="en-US" dirty="0"/>
              <a:t>및 </a:t>
            </a:r>
            <a:r>
              <a:rPr lang="en-US" altLang="ko-KR" dirty="0"/>
              <a:t>Test shell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ko-KR" altLang="en-US" dirty="0"/>
              <a:t>기본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write/read/exit/help/</a:t>
            </a:r>
            <a:r>
              <a:rPr lang="en-US" altLang="ko-KR" dirty="0" err="1"/>
              <a:t>fullwrite</a:t>
            </a:r>
            <a:r>
              <a:rPr lang="en-US" altLang="ko-KR" dirty="0"/>
              <a:t>/</a:t>
            </a:r>
            <a:r>
              <a:rPr lang="en-US" altLang="ko-KR" dirty="0" err="1"/>
              <a:t>fullread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testapp1/testapp2</a:t>
            </a:r>
          </a:p>
          <a:p>
            <a:r>
              <a:rPr lang="ko-KR" altLang="en-US" dirty="0"/>
              <a:t>추가 기능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erase/</a:t>
            </a:r>
            <a:r>
              <a:rPr lang="en-US" altLang="ko-KR" dirty="0" err="1"/>
              <a:t>erase_range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 err="1"/>
              <a:t>Commandbuffer</a:t>
            </a:r>
            <a:endParaRPr lang="en-US" altLang="ko-KR" dirty="0"/>
          </a:p>
          <a:p>
            <a:pPr lvl="2" fontAlgn="base"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inherit"/>
              </a:rPr>
              <a:t>Flush</a:t>
            </a:r>
          </a:p>
          <a:p>
            <a:pPr lvl="2" fontAlgn="base"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inherit"/>
              </a:rPr>
              <a:t>Ignore Write </a:t>
            </a:r>
            <a:r>
              <a:rPr lang="ko-KR" altLang="en-US" b="0" i="0" dirty="0">
                <a:effectLst/>
                <a:latin typeface="inherit"/>
              </a:rPr>
              <a:t>알고리즘 </a:t>
            </a:r>
            <a:r>
              <a:rPr lang="en-US" altLang="ko-KR" b="0" i="0" dirty="0">
                <a:effectLst/>
                <a:latin typeface="inherit"/>
              </a:rPr>
              <a:t>1 &amp; 2</a:t>
            </a:r>
          </a:p>
          <a:p>
            <a:pPr lvl="2" fontAlgn="base"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inherit"/>
              </a:rPr>
              <a:t>Merge Erase </a:t>
            </a:r>
            <a:r>
              <a:rPr lang="ko-KR" altLang="en-US" b="0" i="0" dirty="0">
                <a:effectLst/>
                <a:latin typeface="inherit"/>
              </a:rPr>
              <a:t>알고리즘</a:t>
            </a:r>
            <a:endParaRPr lang="en-US" altLang="ko-KR" b="0" i="0" dirty="0">
              <a:effectLst/>
              <a:latin typeface="inherit"/>
            </a:endParaRPr>
          </a:p>
          <a:p>
            <a:pPr lvl="2" fontAlgn="base"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inherit"/>
              </a:rPr>
              <a:t>Narrow Range of Erase </a:t>
            </a:r>
            <a:r>
              <a:rPr lang="ko-KR" altLang="en-US" b="0" i="0" dirty="0">
                <a:effectLst/>
                <a:latin typeface="inherit"/>
              </a:rPr>
              <a:t>알고리즘</a:t>
            </a:r>
            <a:endParaRPr lang="en-US" altLang="ko-KR" b="0" i="0" dirty="0">
              <a:effectLst/>
              <a:latin typeface="inherit"/>
            </a:endParaRPr>
          </a:p>
          <a:p>
            <a:pPr lvl="2" fontAlgn="base">
              <a:buFont typeface="Wingdings" panose="05000000000000000000" pitchFamily="2" charset="2"/>
              <a:buChar char="§"/>
            </a:pPr>
            <a:r>
              <a:rPr lang="en-US" altLang="ko-KR" b="0" i="0" dirty="0">
                <a:effectLst/>
                <a:latin typeface="inherit"/>
              </a:rPr>
              <a:t>Fast Read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Logger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/>
              <a:t>Runner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 err="1"/>
              <a:t>재빌드</a:t>
            </a:r>
            <a:r>
              <a:rPr lang="ko-KR" altLang="en-US" dirty="0"/>
              <a:t> 이슈 해결한 시나리오 테스트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0ABFC-5E6E-4930-AA8B-BA5597B53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77" y="1091682"/>
            <a:ext cx="5270672" cy="554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9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26034-C6AA-4873-8810-770501A09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기능 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38393F-23C7-47BD-A4D0-55E7A1890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44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D2D88-CE40-4813-987A-ECB032A3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Class Diagram (Virtual SSD)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6F2CEE-21B9-464D-A402-C0AA2B0E2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92" y="1498322"/>
            <a:ext cx="11304652" cy="485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82D428-8300-4AED-B7B9-BDF1B852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509" y="34361"/>
            <a:ext cx="3131491" cy="185128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6062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607</Words>
  <Application>Microsoft Office PowerPoint</Application>
  <PresentationFormat>와이드스크린</PresentationFormat>
  <Paragraphs>98</Paragraphs>
  <Slides>31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-apple-system</vt:lpstr>
      <vt:lpstr>gg sans</vt:lpstr>
      <vt:lpstr>inherit</vt:lpstr>
      <vt:lpstr>Inter</vt:lpstr>
      <vt:lpstr>Malgun Gothic</vt:lpstr>
      <vt:lpstr>Arial</vt:lpstr>
      <vt:lpstr>Wingdings</vt:lpstr>
      <vt:lpstr>Office 테마</vt:lpstr>
      <vt:lpstr>PowerPoint 프레젠테이션</vt:lpstr>
      <vt:lpstr>PowerPoint 프레젠테이션</vt:lpstr>
      <vt:lpstr>Team Americano</vt:lpstr>
      <vt:lpstr>활동 내역</vt:lpstr>
      <vt:lpstr>활동 내역</vt:lpstr>
      <vt:lpstr>PowerPoint 프레젠테이션</vt:lpstr>
      <vt:lpstr>기능 소개</vt:lpstr>
      <vt:lpstr>기능 시연</vt:lpstr>
      <vt:lpstr>Class Diagram (Virtual SSD)</vt:lpstr>
      <vt:lpstr>Class Diagram (Test Shell &amp; Logger)</vt:lpstr>
      <vt:lpstr>PowerPoint 프레젠테이션</vt:lpstr>
      <vt:lpstr>PowerPoint 프레젠테이션</vt:lpstr>
      <vt:lpstr>Code Coverage</vt:lpstr>
      <vt:lpstr>Red, Green, Refactor 단계</vt:lpstr>
      <vt:lpstr>Test Fixture</vt:lpstr>
      <vt:lpstr>TDD 를 이용한 Unit test 활용</vt:lpstr>
      <vt:lpstr>PowerPoint 프레젠테이션</vt:lpstr>
      <vt:lpstr>Nand device</vt:lpstr>
      <vt:lpstr>FileReader &amp; SSDDriver</vt:lpstr>
      <vt:lpstr>SSDDriver</vt:lpstr>
      <vt:lpstr>PowerPoint 프레젠테이션</vt:lpstr>
      <vt:lpstr>디렉토리화 (필터 사용)</vt:lpstr>
      <vt:lpstr>전후 결과 비교 – 테스트 케이스</vt:lpstr>
      <vt:lpstr>Factory Method Pattern + Command Pattern</vt:lpstr>
      <vt:lpstr>Nand Adapter</vt:lpstr>
      <vt:lpstr>Singletone - Logger</vt:lpstr>
      <vt:lpstr>Singletone – Scenario Parser</vt:lpstr>
      <vt:lpstr>Factory Method + Command pattern 적용</vt:lpstr>
      <vt:lpstr>PowerPoint 프레젠테이션</vt:lpstr>
      <vt:lpstr>소감</vt:lpstr>
      <vt:lpstr>소감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linejin1313@gmail.com</dc:creator>
  <cp:lastModifiedBy>JUNYOUNG PARK</cp:lastModifiedBy>
  <cp:revision>110</cp:revision>
  <dcterms:created xsi:type="dcterms:W3CDTF">2024-04-15T01:50:35Z</dcterms:created>
  <dcterms:modified xsi:type="dcterms:W3CDTF">2024-07-12T02:38:40Z</dcterms:modified>
</cp:coreProperties>
</file>